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6" r:id="rId4"/>
    <p:sldId id="266" r:id="rId5"/>
    <p:sldId id="259" r:id="rId6"/>
    <p:sldId id="267" r:id="rId7"/>
    <p:sldId id="263" r:id="rId8"/>
    <p:sldId id="268" r:id="rId9"/>
    <p:sldId id="264" r:id="rId10"/>
    <p:sldId id="269" r:id="rId11"/>
    <p:sldId id="265" r:id="rId12"/>
    <p:sldId id="270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7F7735-5FE1-43AC-9530-63933B46DF99}" type="datetimeFigureOut">
              <a:rPr lang="en-US" smtClean="0"/>
              <a:pPr/>
              <a:t>4/17/2010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93B15E-13F3-416A-882A-C483BAAECF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789E-118A-4503-9BEB-600A36303B45}" type="datetimeFigureOut">
              <a:rPr lang="en-US" smtClean="0"/>
              <a:pPr/>
              <a:t>4/17/2010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7307-1217-4DB9-8E7F-B76532E83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789E-118A-4503-9BEB-600A36303B45}" type="datetimeFigureOut">
              <a:rPr lang="en-US" smtClean="0"/>
              <a:pPr/>
              <a:t>4/17/2010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7307-1217-4DB9-8E7F-B76532E83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789E-118A-4503-9BEB-600A36303B45}" type="datetimeFigureOut">
              <a:rPr lang="en-US" smtClean="0"/>
              <a:pPr/>
              <a:t>4/17/2010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7307-1217-4DB9-8E7F-B76532E83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789E-118A-4503-9BEB-600A36303B45}" type="datetimeFigureOut">
              <a:rPr lang="en-US" smtClean="0"/>
              <a:pPr/>
              <a:t>4/17/2010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7307-1217-4DB9-8E7F-B76532E83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789E-118A-4503-9BEB-600A36303B45}" type="datetimeFigureOut">
              <a:rPr lang="en-US" smtClean="0"/>
              <a:pPr/>
              <a:t>4/17/2010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7307-1217-4DB9-8E7F-B76532E83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789E-118A-4503-9BEB-600A36303B45}" type="datetimeFigureOut">
              <a:rPr lang="en-US" smtClean="0"/>
              <a:pPr/>
              <a:t>4/17/2010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7307-1217-4DB9-8E7F-B76532E83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789E-118A-4503-9BEB-600A36303B45}" type="datetimeFigureOut">
              <a:rPr lang="en-US" smtClean="0"/>
              <a:pPr/>
              <a:t>4/17/2010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7307-1217-4DB9-8E7F-B76532E83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789E-118A-4503-9BEB-600A36303B45}" type="datetimeFigureOut">
              <a:rPr lang="en-US" smtClean="0"/>
              <a:pPr/>
              <a:t>4/17/2010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7307-1217-4DB9-8E7F-B76532E83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789E-118A-4503-9BEB-600A36303B45}" type="datetimeFigureOut">
              <a:rPr lang="en-US" smtClean="0"/>
              <a:pPr/>
              <a:t>4/17/2010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7307-1217-4DB9-8E7F-B76532E83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789E-118A-4503-9BEB-600A36303B45}" type="datetimeFigureOut">
              <a:rPr lang="en-US" smtClean="0"/>
              <a:pPr/>
              <a:t>4/17/2010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7307-1217-4DB9-8E7F-B76532E83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789E-118A-4503-9BEB-600A36303B45}" type="datetimeFigureOut">
              <a:rPr lang="en-US" smtClean="0"/>
              <a:pPr/>
              <a:t>4/17/2010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7307-1217-4DB9-8E7F-B76532E83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D789E-118A-4503-9BEB-600A36303B45}" type="datetimeFigureOut">
              <a:rPr lang="en-US" smtClean="0"/>
              <a:pPr/>
              <a:t>4/17/2010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47307-1217-4DB9-8E7F-B76532E83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Linda\Desktop\Sets Completed\fruit_love\lov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3581400" y="0"/>
            <a:ext cx="5257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0" dirty="0" smtClean="0">
                <a:solidFill>
                  <a:schemeClr val="bg1"/>
                </a:solidFill>
                <a:latin typeface="Brush Script MT" pitchFamily="66" charset="0"/>
              </a:rPr>
              <a:t>A Portrait     </a:t>
            </a:r>
          </a:p>
          <a:p>
            <a:pPr algn="ctr"/>
            <a:r>
              <a:rPr lang="en-US" sz="11000" dirty="0" smtClean="0">
                <a:solidFill>
                  <a:schemeClr val="bg1"/>
                </a:solidFill>
                <a:latin typeface="Brush Script MT" pitchFamily="66" charset="0"/>
              </a:rPr>
              <a:t>          of</a:t>
            </a:r>
            <a:endParaRPr lang="en-US" sz="11000" dirty="0">
              <a:solidFill>
                <a:schemeClr val="bg1"/>
              </a:solidFill>
              <a:latin typeface="Brush Script M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51650" name="Picture 2" descr="bible306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251651" name="Text Box 3"/>
          <p:cNvSpPr txBox="1">
            <a:spLocks noChangeArrowheads="1"/>
          </p:cNvSpPr>
          <p:nvPr/>
        </p:nvSpPr>
        <p:spPr bwMode="auto">
          <a:xfrm>
            <a:off x="838200" y="381000"/>
            <a:ext cx="74676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5000" b="1" dirty="0" smtClean="0">
                <a:latin typeface="Arial" pitchFamily="34" charset="0"/>
                <a:cs typeface="Arial" pitchFamily="34" charset="0"/>
              </a:rPr>
              <a:t>1 Corinthians 13:4 </a:t>
            </a:r>
            <a:br>
              <a:rPr lang="en-US" sz="5000" b="1" dirty="0" smtClean="0">
                <a:latin typeface="Arial" pitchFamily="34" charset="0"/>
                <a:cs typeface="Arial" pitchFamily="34" charset="0"/>
              </a:rPr>
            </a:br>
            <a:r>
              <a:rPr lang="en-US" sz="5000" b="1" dirty="0" smtClean="0">
                <a:latin typeface="Arial" pitchFamily="34" charset="0"/>
                <a:cs typeface="Arial" pitchFamily="34" charset="0"/>
              </a:rPr>
              <a:t>Love is patient, </a:t>
            </a:r>
          </a:p>
          <a:p>
            <a:pPr algn="ctr">
              <a:spcBef>
                <a:spcPts val="600"/>
              </a:spcBef>
            </a:pPr>
            <a:r>
              <a:rPr lang="en-US" sz="5000" b="1" dirty="0" smtClean="0">
                <a:latin typeface="Arial" pitchFamily="34" charset="0"/>
                <a:cs typeface="Arial" pitchFamily="34" charset="0"/>
              </a:rPr>
              <a:t>love is kind. </a:t>
            </a:r>
          </a:p>
          <a:p>
            <a:pPr algn="ctr">
              <a:spcBef>
                <a:spcPts val="600"/>
              </a:spcBef>
            </a:pPr>
            <a:r>
              <a:rPr lang="en-US" sz="5000" b="1" dirty="0" smtClean="0">
                <a:latin typeface="Arial" pitchFamily="34" charset="0"/>
                <a:cs typeface="Arial" pitchFamily="34" charset="0"/>
              </a:rPr>
              <a:t>It does not envy, </a:t>
            </a:r>
          </a:p>
          <a:p>
            <a:pPr algn="ctr">
              <a:spcBef>
                <a:spcPts val="600"/>
              </a:spcBef>
            </a:pPr>
            <a:r>
              <a:rPr lang="en-US" sz="5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it does not boast, </a:t>
            </a:r>
          </a:p>
          <a:p>
            <a:pPr algn="ctr">
              <a:spcBef>
                <a:spcPts val="600"/>
              </a:spcBef>
            </a:pPr>
            <a:r>
              <a:rPr lang="en-US" sz="5000" b="1" dirty="0" smtClean="0">
                <a:latin typeface="Arial" pitchFamily="34" charset="0"/>
                <a:cs typeface="Arial" pitchFamily="34" charset="0"/>
              </a:rPr>
              <a:t>it is not proud. </a:t>
            </a:r>
            <a:endParaRPr lang="en-US" sz="5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3429000" y="1676400"/>
            <a:ext cx="5181600" cy="4247317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4500" b="1" dirty="0" smtClean="0"/>
              <a:t>5</a:t>
            </a:r>
            <a:r>
              <a:rPr lang="en-US" sz="4500" b="1" dirty="0"/>
              <a:t>.  Love isn't conceited but it is humble, recognizing that all that it has is by the grace of God  (vs. 4e)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0" y="228600"/>
            <a:ext cx="7992573" cy="12464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5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"A Portrait of Love"</a:t>
            </a:r>
            <a:endParaRPr lang="en-US" sz="75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51650" name="Picture 2" descr="bible306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251651" name="Text Box 3"/>
          <p:cNvSpPr txBox="1">
            <a:spLocks noChangeArrowheads="1"/>
          </p:cNvSpPr>
          <p:nvPr/>
        </p:nvSpPr>
        <p:spPr bwMode="auto">
          <a:xfrm>
            <a:off x="838200" y="381000"/>
            <a:ext cx="74676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5000" b="1" dirty="0" smtClean="0">
                <a:latin typeface="Arial" pitchFamily="34" charset="0"/>
                <a:cs typeface="Arial" pitchFamily="34" charset="0"/>
              </a:rPr>
              <a:t>1 Corinthians 13:4 </a:t>
            </a:r>
            <a:br>
              <a:rPr lang="en-US" sz="5000" b="1" dirty="0" smtClean="0">
                <a:latin typeface="Arial" pitchFamily="34" charset="0"/>
                <a:cs typeface="Arial" pitchFamily="34" charset="0"/>
              </a:rPr>
            </a:br>
            <a:r>
              <a:rPr lang="en-US" sz="5000" b="1" dirty="0" smtClean="0">
                <a:latin typeface="Arial" pitchFamily="34" charset="0"/>
                <a:cs typeface="Arial" pitchFamily="34" charset="0"/>
              </a:rPr>
              <a:t>Love is patient, </a:t>
            </a:r>
          </a:p>
          <a:p>
            <a:pPr algn="ctr">
              <a:spcBef>
                <a:spcPts val="600"/>
              </a:spcBef>
            </a:pPr>
            <a:r>
              <a:rPr lang="en-US" sz="5000" b="1" dirty="0" smtClean="0">
                <a:latin typeface="Arial" pitchFamily="34" charset="0"/>
                <a:cs typeface="Arial" pitchFamily="34" charset="0"/>
              </a:rPr>
              <a:t>love is kind. </a:t>
            </a:r>
          </a:p>
          <a:p>
            <a:pPr algn="ctr">
              <a:spcBef>
                <a:spcPts val="600"/>
              </a:spcBef>
            </a:pPr>
            <a:r>
              <a:rPr lang="en-US" sz="5000" b="1" dirty="0" smtClean="0">
                <a:latin typeface="Arial" pitchFamily="34" charset="0"/>
                <a:cs typeface="Arial" pitchFamily="34" charset="0"/>
              </a:rPr>
              <a:t>It does not envy, </a:t>
            </a:r>
          </a:p>
          <a:p>
            <a:pPr algn="ctr">
              <a:spcBef>
                <a:spcPts val="600"/>
              </a:spcBef>
            </a:pPr>
            <a:r>
              <a:rPr lang="en-US" sz="5000" b="1" dirty="0" smtClean="0">
                <a:latin typeface="Arial" pitchFamily="34" charset="0"/>
                <a:cs typeface="Arial" pitchFamily="34" charset="0"/>
              </a:rPr>
              <a:t>it does not boast, </a:t>
            </a:r>
          </a:p>
          <a:p>
            <a:pPr algn="ctr">
              <a:spcBef>
                <a:spcPts val="600"/>
              </a:spcBef>
            </a:pPr>
            <a:r>
              <a:rPr lang="en-US" sz="5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it is not proud. </a:t>
            </a:r>
            <a:endParaRPr lang="en-US" sz="5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Linda\Desktop\Sets Completed\fruit_love\lov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3581400" y="0"/>
            <a:ext cx="5257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0" dirty="0" smtClean="0">
                <a:solidFill>
                  <a:schemeClr val="bg1"/>
                </a:solidFill>
                <a:latin typeface="Brush Script MT" pitchFamily="66" charset="0"/>
              </a:rPr>
              <a:t>A Portrait     </a:t>
            </a:r>
          </a:p>
          <a:p>
            <a:pPr algn="ctr"/>
            <a:r>
              <a:rPr lang="en-US" sz="11000" dirty="0" smtClean="0">
                <a:solidFill>
                  <a:schemeClr val="bg1"/>
                </a:solidFill>
                <a:latin typeface="Brush Script MT" pitchFamily="66" charset="0"/>
              </a:rPr>
              <a:t>          of</a:t>
            </a:r>
            <a:endParaRPr lang="en-US" sz="11000" dirty="0">
              <a:solidFill>
                <a:schemeClr val="bg1"/>
              </a:solidFill>
              <a:latin typeface="Brush Script M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51650" name="Picture 2" descr="bible306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251651" name="Text Box 3"/>
          <p:cNvSpPr txBox="1">
            <a:spLocks noChangeArrowheads="1"/>
          </p:cNvSpPr>
          <p:nvPr/>
        </p:nvSpPr>
        <p:spPr bwMode="auto">
          <a:xfrm>
            <a:off x="838200" y="381000"/>
            <a:ext cx="74676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5000" b="1" dirty="0" smtClean="0">
                <a:latin typeface="Arial" pitchFamily="34" charset="0"/>
                <a:cs typeface="Arial" pitchFamily="34" charset="0"/>
              </a:rPr>
              <a:t>1 Corinthians 13:4 </a:t>
            </a:r>
            <a:br>
              <a:rPr lang="en-US" sz="5000" b="1" dirty="0" smtClean="0">
                <a:latin typeface="Arial" pitchFamily="34" charset="0"/>
                <a:cs typeface="Arial" pitchFamily="34" charset="0"/>
              </a:rPr>
            </a:br>
            <a:r>
              <a:rPr lang="en-US" sz="5000" b="1" dirty="0" smtClean="0">
                <a:latin typeface="Arial" pitchFamily="34" charset="0"/>
                <a:cs typeface="Arial" pitchFamily="34" charset="0"/>
              </a:rPr>
              <a:t>Love is patient, </a:t>
            </a:r>
          </a:p>
          <a:p>
            <a:pPr algn="ctr">
              <a:spcBef>
                <a:spcPts val="600"/>
              </a:spcBef>
            </a:pPr>
            <a:r>
              <a:rPr lang="en-US" sz="5000" b="1" dirty="0" smtClean="0">
                <a:latin typeface="Arial" pitchFamily="34" charset="0"/>
                <a:cs typeface="Arial" pitchFamily="34" charset="0"/>
              </a:rPr>
              <a:t>love is kind. </a:t>
            </a:r>
          </a:p>
          <a:p>
            <a:pPr algn="ctr">
              <a:spcBef>
                <a:spcPts val="600"/>
              </a:spcBef>
            </a:pPr>
            <a:r>
              <a:rPr lang="en-US" sz="5000" b="1" dirty="0" smtClean="0">
                <a:latin typeface="Arial" pitchFamily="34" charset="0"/>
                <a:cs typeface="Arial" pitchFamily="34" charset="0"/>
              </a:rPr>
              <a:t>It does not envy, </a:t>
            </a:r>
          </a:p>
          <a:p>
            <a:pPr algn="ctr">
              <a:spcBef>
                <a:spcPts val="600"/>
              </a:spcBef>
            </a:pPr>
            <a:r>
              <a:rPr lang="en-US" sz="5000" b="1" dirty="0" smtClean="0">
                <a:latin typeface="Arial" pitchFamily="34" charset="0"/>
                <a:cs typeface="Arial" pitchFamily="34" charset="0"/>
              </a:rPr>
              <a:t>it does not boast, </a:t>
            </a:r>
          </a:p>
          <a:p>
            <a:pPr algn="ctr">
              <a:spcBef>
                <a:spcPts val="600"/>
              </a:spcBef>
            </a:pPr>
            <a:r>
              <a:rPr lang="en-US" sz="5000" b="1" dirty="0" smtClean="0">
                <a:latin typeface="Arial" pitchFamily="34" charset="0"/>
                <a:cs typeface="Arial" pitchFamily="34" charset="0"/>
              </a:rPr>
              <a:t>it is not proud. </a:t>
            </a:r>
            <a:endParaRPr lang="en-US" sz="5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3124200" y="1447800"/>
            <a:ext cx="5486400" cy="3554819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  </a:t>
            </a:r>
            <a:r>
              <a:rPr lang="en-US" sz="4500" b="1" dirty="0" smtClean="0"/>
              <a:t>1</a:t>
            </a:r>
            <a:r>
              <a:rPr lang="en-US" sz="4500" b="1" dirty="0"/>
              <a:t>.  Love endures an offense without seeking revenge against the one who committed it  (vs. 4a</a:t>
            </a:r>
            <a:r>
              <a:rPr lang="en-US" sz="4500" b="1" dirty="0" smtClean="0"/>
              <a:t>)</a:t>
            </a:r>
            <a:endParaRPr lang="en-US" sz="4500" b="1" dirty="0"/>
          </a:p>
        </p:txBody>
      </p:sp>
      <p:sp>
        <p:nvSpPr>
          <p:cNvPr id="5" name="Rectangle 4"/>
          <p:cNvSpPr/>
          <p:nvPr/>
        </p:nvSpPr>
        <p:spPr>
          <a:xfrm>
            <a:off x="762000" y="228600"/>
            <a:ext cx="7992573" cy="12464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5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"A Portrait of Love"</a:t>
            </a:r>
            <a:endParaRPr lang="en-US" sz="75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51650" name="Picture 2" descr="bible306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251651" name="Text Box 3"/>
          <p:cNvSpPr txBox="1">
            <a:spLocks noChangeArrowheads="1"/>
          </p:cNvSpPr>
          <p:nvPr/>
        </p:nvSpPr>
        <p:spPr bwMode="auto">
          <a:xfrm>
            <a:off x="838200" y="381000"/>
            <a:ext cx="74676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5000" b="1" dirty="0" smtClean="0">
                <a:latin typeface="Arial" pitchFamily="34" charset="0"/>
                <a:cs typeface="Arial" pitchFamily="34" charset="0"/>
              </a:rPr>
              <a:t>1 Corinthians 13:4 </a:t>
            </a:r>
            <a:br>
              <a:rPr lang="en-US" sz="5000" b="1" dirty="0" smtClean="0">
                <a:latin typeface="Arial" pitchFamily="34" charset="0"/>
                <a:cs typeface="Arial" pitchFamily="34" charset="0"/>
              </a:rPr>
            </a:br>
            <a:r>
              <a:rPr lang="en-US" sz="5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Love is patient, </a:t>
            </a:r>
          </a:p>
          <a:p>
            <a:pPr algn="ctr">
              <a:spcBef>
                <a:spcPts val="600"/>
              </a:spcBef>
            </a:pPr>
            <a:r>
              <a:rPr lang="en-US" sz="5000" b="1" dirty="0" smtClean="0">
                <a:latin typeface="Arial" pitchFamily="34" charset="0"/>
                <a:cs typeface="Arial" pitchFamily="34" charset="0"/>
              </a:rPr>
              <a:t>love is kind. </a:t>
            </a:r>
          </a:p>
          <a:p>
            <a:pPr algn="ctr">
              <a:spcBef>
                <a:spcPts val="600"/>
              </a:spcBef>
            </a:pPr>
            <a:r>
              <a:rPr lang="en-US" sz="5000" b="1" dirty="0" smtClean="0">
                <a:latin typeface="Arial" pitchFamily="34" charset="0"/>
                <a:cs typeface="Arial" pitchFamily="34" charset="0"/>
              </a:rPr>
              <a:t>It does not envy, </a:t>
            </a:r>
          </a:p>
          <a:p>
            <a:pPr algn="ctr">
              <a:spcBef>
                <a:spcPts val="600"/>
              </a:spcBef>
            </a:pPr>
            <a:r>
              <a:rPr lang="en-US" sz="5000" b="1" dirty="0" smtClean="0">
                <a:latin typeface="Arial" pitchFamily="34" charset="0"/>
                <a:cs typeface="Arial" pitchFamily="34" charset="0"/>
              </a:rPr>
              <a:t>it does not boast, </a:t>
            </a:r>
          </a:p>
          <a:p>
            <a:pPr algn="ctr">
              <a:spcBef>
                <a:spcPts val="600"/>
              </a:spcBef>
            </a:pPr>
            <a:r>
              <a:rPr lang="en-US" sz="5000" b="1" dirty="0" smtClean="0">
                <a:latin typeface="Arial" pitchFamily="34" charset="0"/>
                <a:cs typeface="Arial" pitchFamily="34" charset="0"/>
              </a:rPr>
              <a:t>it is not proud. </a:t>
            </a:r>
            <a:endParaRPr lang="en-US" sz="5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3505200" y="1676400"/>
            <a:ext cx="5029200" cy="2862322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  </a:t>
            </a:r>
            <a:r>
              <a:rPr lang="en-US" sz="4500" b="1" dirty="0" smtClean="0"/>
              <a:t>2</a:t>
            </a:r>
            <a:r>
              <a:rPr lang="en-US" sz="4500" b="1" dirty="0"/>
              <a:t>   Love is naturally disposed to do acts of kindness for others  (vs. 4b</a:t>
            </a:r>
            <a:r>
              <a:rPr lang="en-US" sz="4500" b="1" dirty="0" smtClean="0"/>
              <a:t>)</a:t>
            </a:r>
            <a:endParaRPr lang="en-US" sz="4500" b="1" dirty="0"/>
          </a:p>
        </p:txBody>
      </p:sp>
      <p:sp>
        <p:nvSpPr>
          <p:cNvPr id="5" name="Rectangle 4"/>
          <p:cNvSpPr/>
          <p:nvPr/>
        </p:nvSpPr>
        <p:spPr>
          <a:xfrm>
            <a:off x="762000" y="228600"/>
            <a:ext cx="7992573" cy="12464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5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"A Portrait of Love"</a:t>
            </a:r>
            <a:endParaRPr lang="en-US" sz="75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51650" name="Picture 2" descr="bible306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251651" name="Text Box 3"/>
          <p:cNvSpPr txBox="1">
            <a:spLocks noChangeArrowheads="1"/>
          </p:cNvSpPr>
          <p:nvPr/>
        </p:nvSpPr>
        <p:spPr bwMode="auto">
          <a:xfrm>
            <a:off x="838200" y="381000"/>
            <a:ext cx="74676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5000" b="1" dirty="0" smtClean="0">
                <a:latin typeface="Arial" pitchFamily="34" charset="0"/>
                <a:cs typeface="Arial" pitchFamily="34" charset="0"/>
              </a:rPr>
              <a:t>1 Corinthians 13:4 </a:t>
            </a:r>
            <a:br>
              <a:rPr lang="en-US" sz="5000" b="1" dirty="0" smtClean="0">
                <a:latin typeface="Arial" pitchFamily="34" charset="0"/>
                <a:cs typeface="Arial" pitchFamily="34" charset="0"/>
              </a:rPr>
            </a:br>
            <a:r>
              <a:rPr lang="en-US" sz="5000" b="1" dirty="0" smtClean="0">
                <a:latin typeface="Arial" pitchFamily="34" charset="0"/>
                <a:cs typeface="Arial" pitchFamily="34" charset="0"/>
              </a:rPr>
              <a:t>Love is patient, </a:t>
            </a:r>
          </a:p>
          <a:p>
            <a:pPr algn="ctr">
              <a:spcBef>
                <a:spcPts val="600"/>
              </a:spcBef>
            </a:pPr>
            <a:r>
              <a:rPr lang="en-US" sz="5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love is kind. </a:t>
            </a:r>
          </a:p>
          <a:p>
            <a:pPr algn="ctr">
              <a:spcBef>
                <a:spcPts val="600"/>
              </a:spcBef>
            </a:pPr>
            <a:r>
              <a:rPr lang="en-US" sz="5000" b="1" dirty="0" smtClean="0">
                <a:latin typeface="Arial" pitchFamily="34" charset="0"/>
                <a:cs typeface="Arial" pitchFamily="34" charset="0"/>
              </a:rPr>
              <a:t>It does not envy, </a:t>
            </a:r>
          </a:p>
          <a:p>
            <a:pPr algn="ctr">
              <a:spcBef>
                <a:spcPts val="600"/>
              </a:spcBef>
            </a:pPr>
            <a:r>
              <a:rPr lang="en-US" sz="5000" b="1" dirty="0" smtClean="0">
                <a:latin typeface="Arial" pitchFamily="34" charset="0"/>
                <a:cs typeface="Arial" pitchFamily="34" charset="0"/>
              </a:rPr>
              <a:t>it does not boast, </a:t>
            </a:r>
          </a:p>
          <a:p>
            <a:pPr algn="ctr">
              <a:spcBef>
                <a:spcPts val="600"/>
              </a:spcBef>
            </a:pPr>
            <a:r>
              <a:rPr lang="en-US" sz="5000" b="1" dirty="0" smtClean="0">
                <a:latin typeface="Arial" pitchFamily="34" charset="0"/>
                <a:cs typeface="Arial" pitchFamily="34" charset="0"/>
              </a:rPr>
              <a:t>it is not proud. </a:t>
            </a:r>
            <a:endParaRPr lang="en-US" sz="5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3124200" y="1828800"/>
            <a:ext cx="5486400" cy="2169825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4500" b="1" dirty="0" smtClean="0"/>
              <a:t>3</a:t>
            </a:r>
            <a:r>
              <a:rPr lang="en-US" sz="4500" b="1" dirty="0"/>
              <a:t>.  Love isn't jealous but it is content with its lot  (vs. 4c</a:t>
            </a:r>
            <a:r>
              <a:rPr lang="en-US" sz="4500" b="1" dirty="0" smtClean="0"/>
              <a:t>)</a:t>
            </a:r>
            <a:endParaRPr lang="en-US" sz="4500" b="1" dirty="0"/>
          </a:p>
        </p:txBody>
      </p:sp>
      <p:sp>
        <p:nvSpPr>
          <p:cNvPr id="5" name="Rectangle 4"/>
          <p:cNvSpPr/>
          <p:nvPr/>
        </p:nvSpPr>
        <p:spPr>
          <a:xfrm>
            <a:off x="762000" y="228600"/>
            <a:ext cx="7992573" cy="12464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5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"A Portrait of Love"</a:t>
            </a:r>
            <a:endParaRPr lang="en-US" sz="75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51650" name="Picture 2" descr="bible306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251651" name="Text Box 3"/>
          <p:cNvSpPr txBox="1">
            <a:spLocks noChangeArrowheads="1"/>
          </p:cNvSpPr>
          <p:nvPr/>
        </p:nvSpPr>
        <p:spPr bwMode="auto">
          <a:xfrm>
            <a:off x="838200" y="381000"/>
            <a:ext cx="74676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5000" b="1" dirty="0" smtClean="0">
                <a:latin typeface="Arial" pitchFamily="34" charset="0"/>
                <a:cs typeface="Arial" pitchFamily="34" charset="0"/>
              </a:rPr>
              <a:t>1 Corinthians 13:4 </a:t>
            </a:r>
            <a:br>
              <a:rPr lang="en-US" sz="5000" b="1" dirty="0" smtClean="0">
                <a:latin typeface="Arial" pitchFamily="34" charset="0"/>
                <a:cs typeface="Arial" pitchFamily="34" charset="0"/>
              </a:rPr>
            </a:br>
            <a:r>
              <a:rPr lang="en-US" sz="5000" b="1" dirty="0" smtClean="0">
                <a:latin typeface="Arial" pitchFamily="34" charset="0"/>
                <a:cs typeface="Arial" pitchFamily="34" charset="0"/>
              </a:rPr>
              <a:t>Love is patient, </a:t>
            </a:r>
          </a:p>
          <a:p>
            <a:pPr algn="ctr">
              <a:spcBef>
                <a:spcPts val="600"/>
              </a:spcBef>
            </a:pPr>
            <a:r>
              <a:rPr lang="en-US" sz="5000" b="1" dirty="0" smtClean="0">
                <a:latin typeface="Arial" pitchFamily="34" charset="0"/>
                <a:cs typeface="Arial" pitchFamily="34" charset="0"/>
              </a:rPr>
              <a:t>love is kind. </a:t>
            </a:r>
          </a:p>
          <a:p>
            <a:pPr algn="ctr">
              <a:spcBef>
                <a:spcPts val="600"/>
              </a:spcBef>
            </a:pPr>
            <a:r>
              <a:rPr lang="en-US" sz="5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It does not envy, </a:t>
            </a:r>
          </a:p>
          <a:p>
            <a:pPr algn="ctr">
              <a:spcBef>
                <a:spcPts val="600"/>
              </a:spcBef>
            </a:pPr>
            <a:r>
              <a:rPr lang="en-US" sz="5000" b="1" dirty="0" smtClean="0">
                <a:latin typeface="Arial" pitchFamily="34" charset="0"/>
                <a:cs typeface="Arial" pitchFamily="34" charset="0"/>
              </a:rPr>
              <a:t>it does not boast, </a:t>
            </a:r>
          </a:p>
          <a:p>
            <a:pPr algn="ctr">
              <a:spcBef>
                <a:spcPts val="600"/>
              </a:spcBef>
            </a:pPr>
            <a:r>
              <a:rPr lang="en-US" sz="5000" b="1" dirty="0" smtClean="0">
                <a:latin typeface="Arial" pitchFamily="34" charset="0"/>
                <a:cs typeface="Arial" pitchFamily="34" charset="0"/>
              </a:rPr>
              <a:t>it is not proud. </a:t>
            </a:r>
            <a:endParaRPr lang="en-US" sz="5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3200400" y="1676400"/>
            <a:ext cx="5410200" cy="4247317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  </a:t>
            </a:r>
            <a:r>
              <a:rPr lang="en-US" sz="4500" b="1" dirty="0" smtClean="0"/>
              <a:t>4</a:t>
            </a:r>
            <a:r>
              <a:rPr lang="en-US" sz="4500" b="1" dirty="0"/>
              <a:t>.  Love isn't boastful but it is modest, recognizing that the credit for everything belongs ultimately to the Lord  (vs. 4d</a:t>
            </a:r>
            <a:r>
              <a:rPr lang="en-US" sz="4500" b="1" dirty="0" smtClean="0"/>
              <a:t>)</a:t>
            </a:r>
            <a:endParaRPr lang="en-US" sz="4500" b="1" dirty="0"/>
          </a:p>
        </p:txBody>
      </p:sp>
      <p:sp>
        <p:nvSpPr>
          <p:cNvPr id="5" name="Rectangle 4"/>
          <p:cNvSpPr/>
          <p:nvPr/>
        </p:nvSpPr>
        <p:spPr>
          <a:xfrm>
            <a:off x="762000" y="228600"/>
            <a:ext cx="7992573" cy="12464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5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"A Portrait of Love"</a:t>
            </a:r>
            <a:endParaRPr lang="en-US" sz="75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60</Words>
  <Application>Microsoft Office PowerPoint</Application>
  <PresentationFormat>On-screen Show (4:3)</PresentationFormat>
  <Paragraphs>44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Thomas Sigley</dc:creator>
  <cp:lastModifiedBy>Thomas Sigley</cp:lastModifiedBy>
  <cp:revision>6</cp:revision>
  <dcterms:created xsi:type="dcterms:W3CDTF">2010-04-15T18:51:35Z</dcterms:created>
  <dcterms:modified xsi:type="dcterms:W3CDTF">2010-04-17T23:02:03Z</dcterms:modified>
</cp:coreProperties>
</file>