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85" r:id="rId3"/>
    <p:sldId id="274" r:id="rId4"/>
    <p:sldId id="256" r:id="rId5"/>
    <p:sldId id="259" r:id="rId6"/>
    <p:sldId id="263" r:id="rId7"/>
    <p:sldId id="264" r:id="rId8"/>
    <p:sldId id="265" r:id="rId9"/>
    <p:sldId id="275" r:id="rId10"/>
    <p:sldId id="286" r:id="rId11"/>
    <p:sldId id="276" r:id="rId12"/>
    <p:sldId id="258" r:id="rId13"/>
    <p:sldId id="287" r:id="rId14"/>
    <p:sldId id="277" r:id="rId15"/>
    <p:sldId id="281" r:id="rId16"/>
    <p:sldId id="288" r:id="rId17"/>
    <p:sldId id="278" r:id="rId18"/>
    <p:sldId id="282" r:id="rId19"/>
    <p:sldId id="289" r:id="rId20"/>
    <p:sldId id="279" r:id="rId21"/>
    <p:sldId id="283" r:id="rId22"/>
    <p:sldId id="290" r:id="rId23"/>
    <p:sldId id="280" r:id="rId24"/>
    <p:sldId id="284" r:id="rId25"/>
    <p:sldId id="27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F7735-5FE1-43AC-9530-63933B46DF99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3B15E-13F3-416A-882A-C483BAAECF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D789E-118A-4503-9BEB-600A36303B45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Linda\Desktop\Sets Completed\fruit_love\lov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581400" y="0"/>
            <a:ext cx="5257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dirty="0" smtClean="0">
                <a:solidFill>
                  <a:schemeClr val="bg1"/>
                </a:solidFill>
                <a:latin typeface="Brush Script MT" pitchFamily="66" charset="0"/>
              </a:rPr>
              <a:t>A Portrait     </a:t>
            </a:r>
          </a:p>
          <a:p>
            <a:pPr algn="ctr"/>
            <a:r>
              <a:rPr lang="en-US" sz="11000" dirty="0" smtClean="0">
                <a:solidFill>
                  <a:schemeClr val="bg1"/>
                </a:solidFill>
                <a:latin typeface="Brush Script MT" pitchFamily="66" charset="0"/>
              </a:rPr>
              <a:t>          of</a:t>
            </a:r>
            <a:endParaRPr lang="en-US" sz="11000" dirty="0">
              <a:solidFill>
                <a:schemeClr val="bg1"/>
              </a:solidFill>
              <a:latin typeface="Brush Script MT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81400" y="5562600"/>
            <a:ext cx="525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dirty="0" smtClean="0">
                <a:solidFill>
                  <a:schemeClr val="bg1"/>
                </a:solidFill>
                <a:latin typeface="Brush Script MT" pitchFamily="66" charset="0"/>
              </a:rPr>
              <a:t>Part 2</a:t>
            </a:r>
            <a:endParaRPr lang="en-US" sz="6000" dirty="0">
              <a:solidFill>
                <a:schemeClr val="bg1"/>
              </a:solidFill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1650" name="Picture 2" descr="bible306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51651" name="Text Box 3"/>
          <p:cNvSpPr txBox="1">
            <a:spLocks noChangeArrowheads="1"/>
          </p:cNvSpPr>
          <p:nvPr/>
        </p:nvSpPr>
        <p:spPr bwMode="auto">
          <a:xfrm>
            <a:off x="381000" y="381000"/>
            <a:ext cx="79248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5400" b="1" dirty="0" smtClean="0"/>
              <a:t>1 Corinthians 13:5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4500" b="1" dirty="0" smtClean="0">
                <a:solidFill>
                  <a:srgbClr val="FF0000"/>
                </a:solidFill>
              </a:rPr>
              <a:t>It is not rude, </a:t>
            </a:r>
          </a:p>
          <a:p>
            <a:r>
              <a:rPr lang="en-US" sz="4500" dirty="0" smtClean="0"/>
              <a:t>it is not self-seeking, </a:t>
            </a:r>
          </a:p>
          <a:p>
            <a:r>
              <a:rPr lang="en-US" sz="4500" dirty="0" smtClean="0"/>
              <a:t>it is not easily angered, </a:t>
            </a:r>
          </a:p>
          <a:p>
            <a:r>
              <a:rPr lang="en-US" sz="4500" dirty="0" smtClean="0"/>
              <a:t>it keeps no record of wrongs. </a:t>
            </a:r>
            <a:br>
              <a:rPr lang="en-US" sz="45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3429000" y="1676400"/>
            <a:ext cx="5181600" cy="2800767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/>
              <a:t>1.</a:t>
            </a:r>
            <a:r>
              <a:rPr lang="en-US" sz="4400" b="1" dirty="0"/>
              <a:t>  </a:t>
            </a:r>
            <a:r>
              <a:rPr lang="en-US" sz="4400" b="1" dirty="0" smtClean="0">
                <a:ea typeface="Calibri" pitchFamily="34" charset="0"/>
                <a:cs typeface="Times New Roman" pitchFamily="18" charset="0"/>
              </a:rPr>
              <a:t>Love isn't indecorous, but maintains a proper decorum  (V5a)</a:t>
            </a:r>
            <a:endParaRPr lang="en-US" sz="4400" b="1" dirty="0"/>
          </a:p>
        </p:txBody>
      </p:sp>
      <p:sp>
        <p:nvSpPr>
          <p:cNvPr id="5" name="Rectangle 4"/>
          <p:cNvSpPr/>
          <p:nvPr/>
        </p:nvSpPr>
        <p:spPr>
          <a:xfrm>
            <a:off x="762000" y="228600"/>
            <a:ext cx="7992573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"A Portrait of Love"</a:t>
            </a:r>
            <a:endParaRPr lang="en-US" sz="75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1650" name="Picture 2" descr="bible306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51651" name="Text Box 3"/>
          <p:cNvSpPr txBox="1">
            <a:spLocks noChangeArrowheads="1"/>
          </p:cNvSpPr>
          <p:nvPr/>
        </p:nvSpPr>
        <p:spPr bwMode="auto">
          <a:xfrm>
            <a:off x="381000" y="381000"/>
            <a:ext cx="79248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5400" b="1" dirty="0" smtClean="0"/>
              <a:t>1 Corinthians 13:5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4500" b="1" dirty="0" smtClean="0">
                <a:solidFill>
                  <a:srgbClr val="FF0000"/>
                </a:solidFill>
              </a:rPr>
              <a:t>It is not rude, </a:t>
            </a:r>
          </a:p>
          <a:p>
            <a:r>
              <a:rPr lang="en-US" sz="4500" dirty="0" smtClean="0"/>
              <a:t>it is not self-seeking, </a:t>
            </a:r>
          </a:p>
          <a:p>
            <a:r>
              <a:rPr lang="en-US" sz="4500" dirty="0" smtClean="0"/>
              <a:t>it is not easily angered, </a:t>
            </a:r>
          </a:p>
          <a:p>
            <a:r>
              <a:rPr lang="en-US" sz="4500" dirty="0" smtClean="0"/>
              <a:t>it keeps no record of wrongs. </a:t>
            </a:r>
            <a:br>
              <a:rPr lang="en-US" sz="45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1650" name="Picture 2" descr="bible306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51651" name="Text Box 3"/>
          <p:cNvSpPr txBox="1">
            <a:spLocks noChangeArrowheads="1"/>
          </p:cNvSpPr>
          <p:nvPr/>
        </p:nvSpPr>
        <p:spPr bwMode="auto">
          <a:xfrm>
            <a:off x="381000" y="381000"/>
            <a:ext cx="79248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5400" b="1" dirty="0" smtClean="0"/>
              <a:t>1 Corinthians 13:5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4500" dirty="0" smtClean="0"/>
              <a:t>It is not rude, </a:t>
            </a:r>
          </a:p>
          <a:p>
            <a:r>
              <a:rPr lang="en-US" sz="4500" b="1" dirty="0" smtClean="0">
                <a:solidFill>
                  <a:srgbClr val="FF0000"/>
                </a:solidFill>
              </a:rPr>
              <a:t>it is not self-seeking, </a:t>
            </a:r>
          </a:p>
          <a:p>
            <a:r>
              <a:rPr lang="en-US" sz="4500" dirty="0" smtClean="0"/>
              <a:t>it is not easily angered, </a:t>
            </a:r>
          </a:p>
          <a:p>
            <a:r>
              <a:rPr lang="en-US" sz="4500" dirty="0" smtClean="0"/>
              <a:t>it keeps no record of wrongs. </a:t>
            </a:r>
            <a:br>
              <a:rPr lang="en-US" sz="45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3048000" y="1676400"/>
            <a:ext cx="5562600" cy="3323987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200" b="1" dirty="0" smtClean="0"/>
              <a:t>2.</a:t>
            </a:r>
            <a:r>
              <a:rPr lang="en-US" sz="4200" b="1" dirty="0"/>
              <a:t>  </a:t>
            </a:r>
            <a:r>
              <a:rPr lang="en-US" sz="4200" b="1" dirty="0" smtClean="0">
                <a:ea typeface="Calibri" pitchFamily="34" charset="0"/>
                <a:cs typeface="Times New Roman" pitchFamily="18" charset="0"/>
              </a:rPr>
              <a:t>Love isn't selfish, but it seeks the good of others, even though there isn't a single thing in it for itself  (V5b)</a:t>
            </a:r>
            <a:endParaRPr lang="en-US" sz="4200" b="1" dirty="0"/>
          </a:p>
        </p:txBody>
      </p:sp>
      <p:sp>
        <p:nvSpPr>
          <p:cNvPr id="5" name="Rectangle 4"/>
          <p:cNvSpPr/>
          <p:nvPr/>
        </p:nvSpPr>
        <p:spPr>
          <a:xfrm>
            <a:off x="762000" y="228600"/>
            <a:ext cx="7992573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"A Portrait of Love"</a:t>
            </a:r>
            <a:endParaRPr lang="en-US" sz="75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1650" name="Picture 2" descr="bible306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51651" name="Text Box 3"/>
          <p:cNvSpPr txBox="1">
            <a:spLocks noChangeArrowheads="1"/>
          </p:cNvSpPr>
          <p:nvPr/>
        </p:nvSpPr>
        <p:spPr bwMode="auto">
          <a:xfrm>
            <a:off x="381000" y="381000"/>
            <a:ext cx="79248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5400" b="1" dirty="0" smtClean="0"/>
              <a:t>1 Corinthians 13:5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4500" dirty="0" smtClean="0"/>
              <a:t>It is not rude, </a:t>
            </a:r>
          </a:p>
          <a:p>
            <a:r>
              <a:rPr lang="en-US" sz="4500" b="1" dirty="0" smtClean="0">
                <a:solidFill>
                  <a:srgbClr val="FF0000"/>
                </a:solidFill>
              </a:rPr>
              <a:t>it is not self-seeking, </a:t>
            </a:r>
          </a:p>
          <a:p>
            <a:r>
              <a:rPr lang="en-US" sz="4500" dirty="0" smtClean="0"/>
              <a:t>it is not easily angered, </a:t>
            </a:r>
          </a:p>
          <a:p>
            <a:r>
              <a:rPr lang="en-US" sz="4500" dirty="0" smtClean="0"/>
              <a:t>it keeps no record of wrongs. </a:t>
            </a:r>
            <a:br>
              <a:rPr lang="en-US" sz="45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1650" name="Picture 2" descr="bible306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51651" name="Text Box 3"/>
          <p:cNvSpPr txBox="1">
            <a:spLocks noChangeArrowheads="1"/>
          </p:cNvSpPr>
          <p:nvPr/>
        </p:nvSpPr>
        <p:spPr bwMode="auto">
          <a:xfrm>
            <a:off x="381000" y="381000"/>
            <a:ext cx="79248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5400" b="1" dirty="0" smtClean="0"/>
              <a:t>1 Corinthians 13:5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4500" dirty="0" smtClean="0"/>
              <a:t>It is not rude, </a:t>
            </a:r>
          </a:p>
          <a:p>
            <a:r>
              <a:rPr lang="en-US" sz="4500" dirty="0" smtClean="0"/>
              <a:t>it is not self-seeking, </a:t>
            </a:r>
          </a:p>
          <a:p>
            <a:r>
              <a:rPr lang="en-US" sz="4500" b="1" dirty="0" smtClean="0">
                <a:solidFill>
                  <a:srgbClr val="FF0000"/>
                </a:solidFill>
              </a:rPr>
              <a:t>it is not easily angered, </a:t>
            </a:r>
          </a:p>
          <a:p>
            <a:r>
              <a:rPr lang="en-US" sz="4500" dirty="0" smtClean="0"/>
              <a:t>it keeps no record of wrongs. </a:t>
            </a:r>
            <a:br>
              <a:rPr lang="en-US" sz="45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3048000" y="1676400"/>
            <a:ext cx="5562600" cy="3170099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3.</a:t>
            </a:r>
            <a:r>
              <a:rPr lang="en-US" sz="4000" b="1" dirty="0"/>
              <a:t>  </a:t>
            </a:r>
            <a:r>
              <a:rPr lang="en-US" sz="4000" b="1" dirty="0" smtClean="0">
                <a:ea typeface="Calibri" pitchFamily="34" charset="0"/>
                <a:cs typeface="Times New Roman" pitchFamily="18" charset="0"/>
              </a:rPr>
              <a:t>Love isn't enraged by the injurious (hurtful) things that are done to it, but it takes those things in stride  (V5c)</a:t>
            </a:r>
            <a:endParaRPr lang="en-US" sz="4000" b="1" dirty="0"/>
          </a:p>
        </p:txBody>
      </p:sp>
      <p:sp>
        <p:nvSpPr>
          <p:cNvPr id="5" name="Rectangle 4"/>
          <p:cNvSpPr/>
          <p:nvPr/>
        </p:nvSpPr>
        <p:spPr>
          <a:xfrm>
            <a:off x="762000" y="228600"/>
            <a:ext cx="7992573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"A Portrait of Love"</a:t>
            </a:r>
            <a:endParaRPr lang="en-US" sz="75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1650" name="Picture 2" descr="bible306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51651" name="Text Box 3"/>
          <p:cNvSpPr txBox="1">
            <a:spLocks noChangeArrowheads="1"/>
          </p:cNvSpPr>
          <p:nvPr/>
        </p:nvSpPr>
        <p:spPr bwMode="auto">
          <a:xfrm>
            <a:off x="381000" y="381000"/>
            <a:ext cx="79248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5400" b="1" dirty="0" smtClean="0"/>
              <a:t>1 Corinthians 13:5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4500" dirty="0" smtClean="0"/>
              <a:t>It is not rude, </a:t>
            </a:r>
          </a:p>
          <a:p>
            <a:r>
              <a:rPr lang="en-US" sz="4500" dirty="0" smtClean="0"/>
              <a:t>it is not self-seeking, </a:t>
            </a:r>
          </a:p>
          <a:p>
            <a:r>
              <a:rPr lang="en-US" sz="4500" b="1" dirty="0" smtClean="0">
                <a:solidFill>
                  <a:srgbClr val="FF0000"/>
                </a:solidFill>
              </a:rPr>
              <a:t>it is not easily angered, </a:t>
            </a:r>
          </a:p>
          <a:p>
            <a:r>
              <a:rPr lang="en-US" sz="4500" dirty="0" smtClean="0"/>
              <a:t>it keeps no record of wrongs. </a:t>
            </a:r>
            <a:br>
              <a:rPr lang="en-US" sz="45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1650" name="Picture 2" descr="bible306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51651" name="Text Box 3"/>
          <p:cNvSpPr txBox="1">
            <a:spLocks noChangeArrowheads="1"/>
          </p:cNvSpPr>
          <p:nvPr/>
        </p:nvSpPr>
        <p:spPr bwMode="auto">
          <a:xfrm>
            <a:off x="381000" y="381000"/>
            <a:ext cx="79248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5400" b="1" dirty="0" smtClean="0"/>
              <a:t>1 Corinthians 13:5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4500" dirty="0" smtClean="0"/>
              <a:t>It is not rude, </a:t>
            </a:r>
          </a:p>
          <a:p>
            <a:r>
              <a:rPr lang="en-US" sz="4500" dirty="0" smtClean="0"/>
              <a:t>it is not self-seeking, </a:t>
            </a:r>
          </a:p>
          <a:p>
            <a:r>
              <a:rPr lang="en-US" sz="4500" dirty="0" smtClean="0"/>
              <a:t>it is not easily angered, </a:t>
            </a:r>
          </a:p>
          <a:p>
            <a:r>
              <a:rPr lang="en-US" sz="4500" b="1" dirty="0" smtClean="0">
                <a:solidFill>
                  <a:srgbClr val="FF0000"/>
                </a:solidFill>
              </a:rPr>
              <a:t>it keeps no record of wrongs. </a:t>
            </a:r>
            <a:br>
              <a:rPr lang="en-US" sz="4500" b="1" dirty="0" smtClean="0">
                <a:solidFill>
                  <a:srgbClr val="FF0000"/>
                </a:solidFill>
              </a:rPr>
            </a:b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1650" name="Picture 2" descr="bible306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51651" name="Text Box 3"/>
          <p:cNvSpPr txBox="1">
            <a:spLocks noChangeArrowheads="1"/>
          </p:cNvSpPr>
          <p:nvPr/>
        </p:nvSpPr>
        <p:spPr bwMode="auto">
          <a:xfrm>
            <a:off x="0" y="3810000"/>
            <a:ext cx="9144000" cy="92333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1 Corinthians </a:t>
            </a:r>
            <a:r>
              <a:rPr lang="en-US" sz="5400" b="1" dirty="0" smtClean="0">
                <a:solidFill>
                  <a:schemeClr val="bg1"/>
                </a:solidFill>
              </a:rPr>
              <a:t>13   page 1786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2286000" y="1676400"/>
            <a:ext cx="6553200" cy="4401205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ea typeface="Calibri" pitchFamily="34" charset="0"/>
                <a:cs typeface="Times New Roman" pitchFamily="18" charset="0"/>
              </a:rPr>
              <a:t>4. Love doesn't hold the evil that is done to it against the one who did it, but it forgives that person and treats that person on a personal level just as though the evil  hadn't been done   (V5d)</a:t>
            </a:r>
            <a:endParaRPr lang="en-US" sz="4000" b="1" dirty="0"/>
          </a:p>
        </p:txBody>
      </p:sp>
      <p:sp>
        <p:nvSpPr>
          <p:cNvPr id="5" name="Rectangle 4"/>
          <p:cNvSpPr/>
          <p:nvPr/>
        </p:nvSpPr>
        <p:spPr>
          <a:xfrm>
            <a:off x="762000" y="228600"/>
            <a:ext cx="7992573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"A Portrait of Love"</a:t>
            </a:r>
            <a:endParaRPr lang="en-US" sz="75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1650" name="Picture 2" descr="bible306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51651" name="Text Box 3"/>
          <p:cNvSpPr txBox="1">
            <a:spLocks noChangeArrowheads="1"/>
          </p:cNvSpPr>
          <p:nvPr/>
        </p:nvSpPr>
        <p:spPr bwMode="auto">
          <a:xfrm>
            <a:off x="381000" y="381000"/>
            <a:ext cx="79248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5400" b="1" dirty="0" smtClean="0"/>
              <a:t>1 Corinthians 13:5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4500" dirty="0" smtClean="0"/>
              <a:t>It is not rude, </a:t>
            </a:r>
          </a:p>
          <a:p>
            <a:r>
              <a:rPr lang="en-US" sz="4500" dirty="0" smtClean="0"/>
              <a:t>it is not self-seeking, </a:t>
            </a:r>
          </a:p>
          <a:p>
            <a:r>
              <a:rPr lang="en-US" sz="4500" dirty="0" smtClean="0"/>
              <a:t>it is not easily angered, </a:t>
            </a:r>
          </a:p>
          <a:p>
            <a:r>
              <a:rPr lang="en-US" sz="4500" b="1" dirty="0" smtClean="0">
                <a:solidFill>
                  <a:srgbClr val="FF0000"/>
                </a:solidFill>
              </a:rPr>
              <a:t>it keeps no record of wrongs. </a:t>
            </a:r>
            <a:br>
              <a:rPr lang="en-US" sz="4500" b="1" dirty="0" smtClean="0">
                <a:solidFill>
                  <a:srgbClr val="FF0000"/>
                </a:solidFill>
              </a:rPr>
            </a:b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1650" name="Picture 2" descr="bible306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51651" name="Text Box 3"/>
          <p:cNvSpPr txBox="1">
            <a:spLocks noChangeArrowheads="1"/>
          </p:cNvSpPr>
          <p:nvPr/>
        </p:nvSpPr>
        <p:spPr bwMode="auto">
          <a:xfrm>
            <a:off x="381000" y="381000"/>
            <a:ext cx="79248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5400" b="1" dirty="0" smtClean="0"/>
              <a:t>1 Corinthians 13:6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4500" b="1" dirty="0" smtClean="0">
                <a:solidFill>
                  <a:srgbClr val="FF0000"/>
                </a:solidFill>
              </a:rPr>
              <a:t>Love does not delight in evil </a:t>
            </a:r>
          </a:p>
          <a:p>
            <a:r>
              <a:rPr lang="en-US" sz="4500" dirty="0" smtClean="0"/>
              <a:t>but rejoices with the truth. </a:t>
            </a:r>
            <a:br>
              <a:rPr lang="en-US" sz="45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3886200" y="1676400"/>
            <a:ext cx="4724400" cy="2862322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0" b="1" dirty="0" smtClean="0">
                <a:ea typeface="Calibri" pitchFamily="34" charset="0"/>
                <a:cs typeface="Times New Roman" pitchFamily="18" charset="0"/>
              </a:rPr>
              <a:t>5. Love doesn't sympathize with unrighteousness  </a:t>
            </a:r>
            <a:r>
              <a:rPr lang="en-US" sz="4500" b="1" dirty="0" smtClean="0">
                <a:ea typeface="Calibri" pitchFamily="34" charset="0"/>
                <a:cs typeface="Times New Roman" pitchFamily="18" charset="0"/>
              </a:rPr>
              <a:t>(V6a</a:t>
            </a:r>
            <a:r>
              <a:rPr lang="en-US" sz="4500" b="1" dirty="0" smtClean="0">
                <a:ea typeface="Calibri" pitchFamily="34" charset="0"/>
                <a:cs typeface="Times New Roman" pitchFamily="18" charset="0"/>
              </a:rPr>
              <a:t>)</a:t>
            </a:r>
            <a:endParaRPr lang="en-US" sz="4500" b="1" dirty="0"/>
          </a:p>
        </p:txBody>
      </p:sp>
      <p:sp>
        <p:nvSpPr>
          <p:cNvPr id="5" name="Rectangle 4"/>
          <p:cNvSpPr/>
          <p:nvPr/>
        </p:nvSpPr>
        <p:spPr>
          <a:xfrm>
            <a:off x="762000" y="228600"/>
            <a:ext cx="7992573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"A Portrait of Love"</a:t>
            </a:r>
            <a:endParaRPr lang="en-US" sz="75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1650" name="Picture 2" descr="bible306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51651" name="Text Box 3"/>
          <p:cNvSpPr txBox="1">
            <a:spLocks noChangeArrowheads="1"/>
          </p:cNvSpPr>
          <p:nvPr/>
        </p:nvSpPr>
        <p:spPr bwMode="auto">
          <a:xfrm>
            <a:off x="381000" y="381000"/>
            <a:ext cx="79248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5400" b="1" dirty="0" smtClean="0"/>
              <a:t>1 Corinthians 13:6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4500" b="1" dirty="0" smtClean="0">
                <a:solidFill>
                  <a:srgbClr val="FF0000"/>
                </a:solidFill>
              </a:rPr>
              <a:t>Love does not delight in evil </a:t>
            </a:r>
          </a:p>
          <a:p>
            <a:r>
              <a:rPr lang="en-US" sz="4500" dirty="0" smtClean="0"/>
              <a:t>but rejoices with the truth. </a:t>
            </a:r>
            <a:br>
              <a:rPr lang="en-US" sz="45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Linda\Desktop\Sets Completed\fruit_love\lov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581400" y="0"/>
            <a:ext cx="5257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dirty="0" smtClean="0">
                <a:solidFill>
                  <a:schemeClr val="bg1"/>
                </a:solidFill>
                <a:latin typeface="Brush Script MT" pitchFamily="66" charset="0"/>
              </a:rPr>
              <a:t>A Portrait     </a:t>
            </a:r>
          </a:p>
          <a:p>
            <a:pPr algn="ctr"/>
            <a:r>
              <a:rPr lang="en-US" sz="11000" dirty="0" smtClean="0">
                <a:solidFill>
                  <a:schemeClr val="bg1"/>
                </a:solidFill>
                <a:latin typeface="Brush Script MT" pitchFamily="66" charset="0"/>
              </a:rPr>
              <a:t>          of</a:t>
            </a:r>
            <a:endParaRPr lang="en-US" sz="11000" dirty="0">
              <a:solidFill>
                <a:schemeClr val="bg1"/>
              </a:solidFill>
              <a:latin typeface="Brush Script MT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81400" y="5562600"/>
            <a:ext cx="525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dirty="0" smtClean="0">
                <a:solidFill>
                  <a:schemeClr val="bg1"/>
                </a:solidFill>
                <a:latin typeface="Brush Script MT" pitchFamily="66" charset="0"/>
              </a:rPr>
              <a:t>Part 2</a:t>
            </a:r>
            <a:endParaRPr lang="en-US" sz="6000" dirty="0">
              <a:solidFill>
                <a:schemeClr val="bg1"/>
              </a:solidFill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Linda\Desktop\Sets Completed\fruit_love\love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0" y="1143000"/>
            <a:ext cx="9144000" cy="178510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0" dirty="0" smtClean="0">
                <a:solidFill>
                  <a:schemeClr val="bg1"/>
                </a:solidFill>
                <a:latin typeface="Brush Script MT" pitchFamily="66" charset="0"/>
              </a:rPr>
              <a:t>Last Year </a:t>
            </a:r>
            <a:r>
              <a:rPr lang="en-US" sz="5500" dirty="0" smtClean="0">
                <a:solidFill>
                  <a:schemeClr val="bg1"/>
                </a:solidFill>
                <a:latin typeface="Brush Script MT" pitchFamily="66" charset="0"/>
              </a:rPr>
              <a:t>part </a:t>
            </a:r>
            <a:r>
              <a:rPr lang="en-US" sz="5500" dirty="0" smtClean="0">
                <a:solidFill>
                  <a:schemeClr val="bg1"/>
                </a:solidFill>
                <a:latin typeface="Brush Script MT" pitchFamily="66" charset="0"/>
              </a:rPr>
              <a:t>1</a:t>
            </a:r>
            <a:endParaRPr lang="en-US" sz="5500" dirty="0">
              <a:solidFill>
                <a:schemeClr val="bg1"/>
              </a:solidFill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3124200" y="1447800"/>
            <a:ext cx="5486400" cy="3554819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  </a:t>
            </a:r>
            <a:r>
              <a:rPr lang="en-US" sz="4500" b="1" dirty="0" smtClean="0"/>
              <a:t>1</a:t>
            </a:r>
            <a:r>
              <a:rPr lang="en-US" sz="4500" b="1" dirty="0"/>
              <a:t>.  Love endures an offense without seeking revenge against the one who committed it  </a:t>
            </a:r>
            <a:r>
              <a:rPr lang="en-US" sz="4500" b="1" dirty="0" smtClean="0"/>
              <a:t>(V4a</a:t>
            </a:r>
            <a:r>
              <a:rPr lang="en-US" sz="4500" b="1" dirty="0" smtClean="0"/>
              <a:t>)</a:t>
            </a:r>
            <a:endParaRPr lang="en-US" sz="4500" b="1" dirty="0"/>
          </a:p>
        </p:txBody>
      </p:sp>
      <p:sp>
        <p:nvSpPr>
          <p:cNvPr id="5" name="Rectangle 4"/>
          <p:cNvSpPr/>
          <p:nvPr/>
        </p:nvSpPr>
        <p:spPr>
          <a:xfrm>
            <a:off x="762000" y="228600"/>
            <a:ext cx="7992573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"A Portrait of Love"</a:t>
            </a:r>
            <a:endParaRPr lang="en-US" sz="75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70871" y="5334000"/>
            <a:ext cx="3713261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Last </a:t>
            </a:r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Year</a:t>
            </a:r>
            <a:endParaRPr lang="en-US" sz="75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3505200" y="1676400"/>
            <a:ext cx="5029200" cy="2862322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  </a:t>
            </a:r>
            <a:r>
              <a:rPr lang="en-US" sz="4500" b="1" dirty="0" smtClean="0"/>
              <a:t>2</a:t>
            </a:r>
            <a:r>
              <a:rPr lang="en-US" sz="4500" b="1" dirty="0"/>
              <a:t>   Love is naturally disposed to do acts of kindness for others  </a:t>
            </a:r>
            <a:r>
              <a:rPr lang="en-US" sz="4500" b="1" dirty="0" smtClean="0"/>
              <a:t>(V4b</a:t>
            </a:r>
            <a:r>
              <a:rPr lang="en-US" sz="4500" b="1" dirty="0" smtClean="0"/>
              <a:t>)</a:t>
            </a:r>
            <a:endParaRPr lang="en-US" sz="4500" b="1" dirty="0"/>
          </a:p>
        </p:txBody>
      </p:sp>
      <p:sp>
        <p:nvSpPr>
          <p:cNvPr id="5" name="Rectangle 4"/>
          <p:cNvSpPr/>
          <p:nvPr/>
        </p:nvSpPr>
        <p:spPr>
          <a:xfrm>
            <a:off x="762000" y="228600"/>
            <a:ext cx="7992573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"A Portrait of Love"</a:t>
            </a:r>
            <a:endParaRPr lang="en-US" sz="75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70870" y="5334000"/>
            <a:ext cx="3713261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Last </a:t>
            </a:r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Year</a:t>
            </a:r>
            <a:endParaRPr lang="en-US" sz="75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4114800" y="1828800"/>
            <a:ext cx="4495800" cy="2862322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500" b="1" dirty="0" smtClean="0"/>
              <a:t>3</a:t>
            </a:r>
            <a:r>
              <a:rPr lang="en-US" sz="4500" b="1" dirty="0"/>
              <a:t>.  Love isn't jealous but it is content with its lot  </a:t>
            </a:r>
            <a:r>
              <a:rPr lang="en-US" sz="4500" b="1" dirty="0" smtClean="0"/>
              <a:t>(V4c</a:t>
            </a:r>
            <a:r>
              <a:rPr lang="en-US" sz="4500" b="1" dirty="0" smtClean="0"/>
              <a:t>)</a:t>
            </a:r>
            <a:endParaRPr lang="en-US" sz="4500" b="1" dirty="0"/>
          </a:p>
        </p:txBody>
      </p:sp>
      <p:sp>
        <p:nvSpPr>
          <p:cNvPr id="5" name="Rectangle 4"/>
          <p:cNvSpPr/>
          <p:nvPr/>
        </p:nvSpPr>
        <p:spPr>
          <a:xfrm>
            <a:off x="762000" y="228600"/>
            <a:ext cx="7992573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"A Portrait of Love"</a:t>
            </a:r>
            <a:endParaRPr lang="en-US" sz="75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70870" y="5334000"/>
            <a:ext cx="3713261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Last </a:t>
            </a:r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Year</a:t>
            </a:r>
            <a:endParaRPr lang="en-US" sz="75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3200400" y="1676400"/>
            <a:ext cx="5410200" cy="3785652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  </a:t>
            </a:r>
            <a:r>
              <a:rPr lang="en-US" sz="4000" b="1" dirty="0" smtClean="0"/>
              <a:t>4</a:t>
            </a:r>
            <a:r>
              <a:rPr lang="en-US" sz="4000" b="1" dirty="0"/>
              <a:t>.  Love isn't boastful but it is modest, recognizing that the credit for everything belongs ultimately to the Lord  </a:t>
            </a:r>
            <a:r>
              <a:rPr lang="en-US" sz="4000" b="1" dirty="0" smtClean="0"/>
              <a:t>(V4d</a:t>
            </a:r>
            <a:r>
              <a:rPr lang="en-US" sz="4000" b="1" dirty="0" smtClean="0"/>
              <a:t>)</a:t>
            </a:r>
            <a:endParaRPr lang="en-US" sz="4000" b="1" dirty="0"/>
          </a:p>
        </p:txBody>
      </p:sp>
      <p:sp>
        <p:nvSpPr>
          <p:cNvPr id="5" name="Rectangle 4"/>
          <p:cNvSpPr/>
          <p:nvPr/>
        </p:nvSpPr>
        <p:spPr>
          <a:xfrm>
            <a:off x="762000" y="228600"/>
            <a:ext cx="7992573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"A Portrait of Love"</a:t>
            </a:r>
            <a:endParaRPr lang="en-US" sz="75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70870" y="5334000"/>
            <a:ext cx="3713261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Last </a:t>
            </a:r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Year</a:t>
            </a:r>
            <a:endParaRPr lang="en-US" sz="75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3429000" y="1676400"/>
            <a:ext cx="5181600" cy="3170099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5</a:t>
            </a:r>
            <a:r>
              <a:rPr lang="en-US" sz="4000" b="1" dirty="0"/>
              <a:t>.  Love isn't conceited but it is humble, recognizing that all </a:t>
            </a:r>
            <a:endParaRPr lang="en-US" sz="4000" b="1" dirty="0" smtClean="0"/>
          </a:p>
          <a:p>
            <a:pPr algn="ctr"/>
            <a:r>
              <a:rPr lang="en-US" sz="4000" b="1" dirty="0" smtClean="0"/>
              <a:t>that </a:t>
            </a:r>
            <a:r>
              <a:rPr lang="en-US" sz="4000" b="1" dirty="0"/>
              <a:t>it has is by the grace of God  </a:t>
            </a:r>
            <a:r>
              <a:rPr lang="en-US" sz="4000" b="1" dirty="0" smtClean="0"/>
              <a:t>(V4e</a:t>
            </a:r>
            <a:r>
              <a:rPr lang="en-US" sz="4000" b="1" dirty="0"/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228600"/>
            <a:ext cx="7992573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"A Portrait of Love"</a:t>
            </a:r>
            <a:endParaRPr lang="en-US" sz="75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70870" y="5334000"/>
            <a:ext cx="3713261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Last </a:t>
            </a:r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Year</a:t>
            </a:r>
            <a:endParaRPr lang="en-US" sz="75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Linda\Desktop\Sets Completed\fruit_love\lov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581400" y="0"/>
            <a:ext cx="5257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dirty="0" smtClean="0">
                <a:solidFill>
                  <a:schemeClr val="bg1"/>
                </a:solidFill>
                <a:latin typeface="Brush Script MT" pitchFamily="66" charset="0"/>
              </a:rPr>
              <a:t>A Portrait     </a:t>
            </a:r>
          </a:p>
          <a:p>
            <a:pPr algn="ctr"/>
            <a:r>
              <a:rPr lang="en-US" sz="11000" dirty="0" smtClean="0">
                <a:solidFill>
                  <a:schemeClr val="bg1"/>
                </a:solidFill>
                <a:latin typeface="Brush Script MT" pitchFamily="66" charset="0"/>
              </a:rPr>
              <a:t>          of</a:t>
            </a:r>
            <a:endParaRPr lang="en-US" sz="11000" dirty="0">
              <a:solidFill>
                <a:schemeClr val="bg1"/>
              </a:solidFill>
              <a:latin typeface="Brush Script MT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81400" y="5562600"/>
            <a:ext cx="525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dirty="0" smtClean="0">
                <a:solidFill>
                  <a:schemeClr val="bg1"/>
                </a:solidFill>
                <a:latin typeface="Brush Script MT" pitchFamily="66" charset="0"/>
              </a:rPr>
              <a:t>Part 2</a:t>
            </a:r>
            <a:endParaRPr lang="en-US" sz="6000" dirty="0">
              <a:solidFill>
                <a:schemeClr val="bg1"/>
              </a:solidFill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190</Words>
  <Application>Microsoft Office PowerPoint</Application>
  <PresentationFormat>On-screen Show (4:3)</PresentationFormat>
  <Paragraphs>73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Thomas Sigley</dc:creator>
  <cp:lastModifiedBy>Thomas Sigley</cp:lastModifiedBy>
  <cp:revision>10</cp:revision>
  <dcterms:created xsi:type="dcterms:W3CDTF">2010-04-15T18:51:35Z</dcterms:created>
  <dcterms:modified xsi:type="dcterms:W3CDTF">2011-04-10T10:30:06Z</dcterms:modified>
</cp:coreProperties>
</file>